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87" r:id="rId8"/>
    <p:sldId id="282" r:id="rId9"/>
    <p:sldId id="289" r:id="rId10"/>
    <p:sldId id="290" r:id="rId11"/>
    <p:sldId id="291" r:id="rId12"/>
    <p:sldId id="265" r:id="rId13"/>
    <p:sldId id="262" r:id="rId14"/>
    <p:sldId id="263" r:id="rId15"/>
    <p:sldId id="288" r:id="rId16"/>
    <p:sldId id="260" r:id="rId17"/>
    <p:sldId id="266" r:id="rId18"/>
    <p:sldId id="268" r:id="rId19"/>
    <p:sldId id="292" r:id="rId20"/>
    <p:sldId id="267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/>
    <p:restoredTop sz="92833"/>
  </p:normalViewPr>
  <p:slideViewPr>
    <p:cSldViewPr snapToGrid="0" snapToObjects="1">
      <p:cViewPr varScale="1">
        <p:scale>
          <a:sx n="95" d="100"/>
          <a:sy n="9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13.10.2020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75DD-133B-EA42-B925-ACA7AFAF2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Анализ информационных процессов и технологий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83B46-0899-F24C-BDF5-A4E9F060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62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1A7B-F993-C341-824D-8F1943E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B291D-6F26-9E4F-92B9-EF76EF58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3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8890-43B7-CC47-957C-A86F26A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данных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6BB42E-6333-F745-B6C0-89961AA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2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E4895-31C7-B845-8134-C06CA447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305B9-79E0-6D40-A180-E8DF8290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Переменные - это не ящики, это этикетки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….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1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11AA-1B25-C143-A0B9-0C25DEF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последовательностей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69AA9-D1EA-6C4C-9493-49847B2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Контейнерные:</a:t>
            </a:r>
          </a:p>
          <a:p>
            <a:pPr lvl="1"/>
            <a:r>
              <a:rPr lang="en-US" dirty="0"/>
              <a:t>list, tuple, </a:t>
            </a:r>
            <a:r>
              <a:rPr lang="en-US" dirty="0" err="1"/>
              <a:t>collections.deque</a:t>
            </a:r>
            <a:endParaRPr lang="en-US" dirty="0"/>
          </a:p>
          <a:p>
            <a:r>
              <a:rPr lang="ru-RU" dirty="0"/>
              <a:t>Плоские: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bytes,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endParaRPr lang="en-US" dirty="0"/>
          </a:p>
          <a:p>
            <a:r>
              <a:rPr lang="ru-RU" dirty="0"/>
              <a:t>Изменяемые:</a:t>
            </a:r>
          </a:p>
          <a:p>
            <a:pPr lvl="1"/>
            <a:r>
              <a:rPr lang="en-US" dirty="0"/>
              <a:t>list, </a:t>
            </a:r>
            <a:r>
              <a:rPr lang="en-US" dirty="0" err="1"/>
              <a:t>bytearray</a:t>
            </a:r>
            <a:r>
              <a:rPr lang="en-US" dirty="0"/>
              <a:t>, </a:t>
            </a:r>
            <a:r>
              <a:rPr lang="en-US" dirty="0" err="1"/>
              <a:t>collections.deque</a:t>
            </a:r>
            <a:r>
              <a:rPr lang="en-US" dirty="0"/>
              <a:t>, </a:t>
            </a:r>
            <a:r>
              <a:rPr lang="en-US" dirty="0" err="1"/>
              <a:t>memoryview</a:t>
            </a:r>
            <a:r>
              <a:rPr lang="en-US" dirty="0"/>
              <a:t>, </a:t>
            </a:r>
            <a:r>
              <a:rPr lang="en-US" dirty="0" err="1"/>
              <a:t>array.array</a:t>
            </a:r>
            <a:endParaRPr lang="en-US" dirty="0"/>
          </a:p>
          <a:p>
            <a:r>
              <a:rPr lang="ru-RU" dirty="0"/>
              <a:t>Неизменяемые:</a:t>
            </a:r>
          </a:p>
          <a:p>
            <a:pPr lvl="1"/>
            <a:r>
              <a:rPr lang="en-US" dirty="0"/>
              <a:t>tuple, </a:t>
            </a:r>
            <a:r>
              <a:rPr lang="en-US" dirty="0" err="1"/>
              <a:t>str</a:t>
            </a:r>
            <a:r>
              <a:rPr lang="en-US" dirty="0"/>
              <a:t>, bytes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FFB4D-39FF-4743-80BD-35665EBA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в памяти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4CB4B66-2AB0-414C-813C-C6C190DF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" y="1690688"/>
            <a:ext cx="8240710" cy="46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F62EC-D57D-BB49-9CFF-BDAAB21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813C5-9DA6-F445-92F9-A579EB7F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5"/>
            <a:ext cx="7886700" cy="4660397"/>
          </a:xfrm>
        </p:spPr>
        <p:txBody>
          <a:bodyPr>
            <a:normAutofit/>
          </a:bodyPr>
          <a:lstStyle/>
          <a:p>
            <a:r>
              <a:rPr lang="ru-RU" dirty="0"/>
              <a:t>Введение/Знакомство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ru-RU" dirty="0"/>
              <a:t>Динамические аспекты и ООП</a:t>
            </a:r>
          </a:p>
          <a:p>
            <a:pPr lvl="1"/>
            <a:r>
              <a:rPr lang="ru-RU" dirty="0"/>
              <a:t>Объектная модель</a:t>
            </a:r>
          </a:p>
          <a:p>
            <a:pPr lvl="1"/>
            <a:r>
              <a:rPr lang="ru-RU" dirty="0"/>
              <a:t>Встроенные типы</a:t>
            </a:r>
          </a:p>
          <a:p>
            <a:pPr lvl="1"/>
            <a:r>
              <a:rPr lang="ru-RU" dirty="0"/>
              <a:t>Функции</a:t>
            </a:r>
          </a:p>
          <a:p>
            <a:pPr lvl="1"/>
            <a:r>
              <a:rPr lang="ru-RU" dirty="0"/>
              <a:t>Управление потоками</a:t>
            </a:r>
          </a:p>
          <a:p>
            <a:pPr lvl="1"/>
            <a:r>
              <a:rPr lang="ru-RU" dirty="0"/>
              <a:t>Сопрограммы</a:t>
            </a:r>
          </a:p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7524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5338B-3D42-3246-9CC2-4865F4F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82A21-C4CE-804F-B07E-2F43F03C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1748279"/>
            <a:ext cx="8163500" cy="33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C2BD9-43D7-D841-B899-FFC6BFA7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27AF-1B9F-0D4F-8F33-8201CE6E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2"/>
            <a:ext cx="9144000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9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ECA7-228B-DB4D-9C3C-C3524A6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C6566-F484-4443-A316-DB6AC4FD6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Решает проблему просмотра данных не помещающихся в память</a:t>
            </a:r>
          </a:p>
          <a:p>
            <a:r>
              <a:rPr lang="ru-RU" dirty="0"/>
              <a:t>Он делает это лениво….</a:t>
            </a:r>
          </a:p>
          <a:p>
            <a:r>
              <a:rPr lang="ru-RU" dirty="0"/>
              <a:t>Итераторы используются для поддержки: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ru-RU" dirty="0"/>
              <a:t>Конструирования коллекций</a:t>
            </a:r>
          </a:p>
          <a:p>
            <a:pPr lvl="1"/>
            <a:r>
              <a:rPr lang="ru-RU" dirty="0"/>
              <a:t>Построчного просмотра файлов</a:t>
            </a:r>
          </a:p>
          <a:p>
            <a:pPr lvl="1"/>
            <a:r>
              <a:rPr lang="ru-RU" dirty="0"/>
              <a:t>Списковых и словарных включений</a:t>
            </a:r>
          </a:p>
          <a:p>
            <a:pPr lvl="1"/>
            <a:r>
              <a:rPr lang="ru-RU" dirty="0"/>
              <a:t>Распаковки кортежей</a:t>
            </a:r>
          </a:p>
          <a:p>
            <a:pPr lvl="1"/>
            <a:r>
              <a:rPr lang="ru-RU" dirty="0"/>
              <a:t>Распаковки фактических параметров </a:t>
            </a:r>
            <a:r>
              <a:rPr lang="en-US" dirty="0"/>
              <a:t>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B8B00-0E14-D248-8449-6DFAFE0B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F8ECA-2A01-D348-A06A-AA41F2A2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отрезков на плоскости. Есть ли среди них пересечения?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Дано </a:t>
            </a:r>
            <a:r>
              <a:rPr lang="en-US" dirty="0"/>
              <a:t>n </a:t>
            </a:r>
            <a:r>
              <a:rPr lang="ru-RU" dirty="0"/>
              <a:t>точек на плоскости. Построить выпуклый многоугольник, который включает все эти точки.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плоскости дан многоугольник (необязательно выпуклый). Дана точка. Определить принадлежит ли точка многоугольнику. </a:t>
            </a:r>
          </a:p>
        </p:txBody>
      </p:sp>
    </p:spTree>
    <p:extLst>
      <p:ext uri="{BB962C8B-B14F-4D97-AF65-F5344CB8AC3E}">
        <p14:creationId xmlns:p14="http://schemas.microsoft.com/office/powerpoint/2010/main" val="187295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FCF25-CECF-1D4D-BE45-CD6BB782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ДЗ: Алгоритм </a:t>
            </a:r>
            <a:r>
              <a:rPr lang="en-US" dirty="0"/>
              <a:t>ID3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30FABB-0795-BC44-BE9D-8177BC3C4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5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ED-0D87-F542-A15B-10789BA6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8345EC-8EF6-554F-AAE1-3B8A000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6652"/>
            <a:ext cx="7864055" cy="2777757"/>
          </a:xfrm>
        </p:spPr>
      </p:pic>
    </p:spTree>
    <p:extLst>
      <p:ext uri="{BB962C8B-B14F-4D97-AF65-F5344CB8AC3E}">
        <p14:creationId xmlns:p14="http://schemas.microsoft.com/office/powerpoint/2010/main" val="763225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F575F-9512-BB4F-9E97-75DDF77A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Ограничение на ключи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B5203D-4753-FC42-B020-9719069F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 должен быть </a:t>
            </a:r>
            <a:r>
              <a:rPr lang="ru-RU" dirty="0" err="1"/>
              <a:t>хэшируемым</a:t>
            </a:r>
            <a:r>
              <a:rPr lang="ru-RU" dirty="0"/>
              <a:t> объектом</a:t>
            </a:r>
          </a:p>
          <a:p>
            <a:r>
              <a:rPr lang="ru-RU" dirty="0" err="1"/>
              <a:t>Хэшируемый</a:t>
            </a:r>
            <a:r>
              <a:rPr lang="ru-RU" dirty="0"/>
              <a:t> объект – поддерживает:</a:t>
            </a:r>
          </a:p>
          <a:p>
            <a:pPr lvl="1"/>
            <a:r>
              <a:rPr lang="ru-RU" dirty="0"/>
              <a:t>Метод __</a:t>
            </a:r>
            <a:r>
              <a:rPr lang="en-US" dirty="0"/>
              <a:t>hash__</a:t>
            </a:r>
          </a:p>
          <a:p>
            <a:pPr lvl="1"/>
            <a:r>
              <a:rPr lang="ru-RU" dirty="0"/>
              <a:t>Метод __</a:t>
            </a:r>
            <a:r>
              <a:rPr lang="en-US" dirty="0" err="1"/>
              <a:t>eq</a:t>
            </a:r>
            <a:r>
              <a:rPr lang="en-US" dirty="0"/>
              <a:t>__</a:t>
            </a:r>
          </a:p>
          <a:p>
            <a:r>
              <a:rPr lang="ru-RU" dirty="0"/>
              <a:t>Если объекты равны, то и их </a:t>
            </a:r>
            <a:r>
              <a:rPr lang="ru-RU" dirty="0" err="1"/>
              <a:t>хэш</a:t>
            </a:r>
            <a:r>
              <a:rPr lang="ru-RU" dirty="0"/>
              <a:t>-значения тоже должны быть равны.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9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6616-1263-F745-A73F-B33E5210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A79EB-247E-074C-BF1B-CCE3F4F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794794"/>
            <a:ext cx="5778500" cy="2413000"/>
          </a:xfrm>
        </p:spPr>
      </p:pic>
    </p:spTree>
    <p:extLst>
      <p:ext uri="{BB962C8B-B14F-4D97-AF65-F5344CB8AC3E}">
        <p14:creationId xmlns:p14="http://schemas.microsoft.com/office/powerpoint/2010/main" val="277249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8F369-5332-474A-908A-695BC422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1" y="273622"/>
            <a:ext cx="7886700" cy="853781"/>
          </a:xfrm>
        </p:spPr>
        <p:txBody>
          <a:bodyPr/>
          <a:lstStyle/>
          <a:p>
            <a:r>
              <a:rPr lang="ru-RU" dirty="0"/>
              <a:t>Операции на множествах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5E4B8-CB46-654B-BEEC-2BB8CF55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2" y="1127403"/>
            <a:ext cx="2150067" cy="44434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23AFAE-7859-AC41-9927-24E62E40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0" y="1127402"/>
            <a:ext cx="1618927" cy="4468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CDCC6-146C-B94C-B5C7-3605D546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19" y="1127401"/>
            <a:ext cx="2756062" cy="41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6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Python. 5-</a:t>
            </a:r>
            <a:r>
              <a:rPr lang="ru-RU" dirty="0"/>
              <a:t>е изд.</a:t>
            </a:r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r>
              <a:rPr lang="en" dirty="0" err="1"/>
              <a:t>Matloff</a:t>
            </a:r>
            <a:r>
              <a:rPr lang="en" dirty="0"/>
              <a:t>, Norman S. The art of R programming: tour of statistical software design</a:t>
            </a:r>
          </a:p>
          <a:p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9C70C-3616-DC4D-87C7-67D215F1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Эскимосы и снег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BB6CCD-1DE9-7D44-855B-59CEC112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этот язык может «делать»?</a:t>
            </a:r>
          </a:p>
          <a:p>
            <a:endParaRPr lang="ru-RU" dirty="0"/>
          </a:p>
          <a:p>
            <a:r>
              <a:rPr lang="ru-RU" dirty="0"/>
              <a:t>Программа – последовательность символов, определяющая вычисления</a:t>
            </a:r>
          </a:p>
          <a:p>
            <a:r>
              <a:rPr lang="ru-RU" dirty="0"/>
              <a:t>Язык программирования – это набор правил, определяющих, какие последовательности символов составляют программу и какое вычисление описывает программа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53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 err="1"/>
              <a:t>Jupyter</a:t>
            </a:r>
            <a:r>
              <a:rPr lang="en" dirty="0"/>
              <a:t> Notebook</a:t>
            </a:r>
            <a:endParaRPr lang="ru-RU" dirty="0"/>
          </a:p>
          <a:p>
            <a:r>
              <a:rPr lang="en" dirty="0"/>
              <a:t>PyCharm</a:t>
            </a:r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5704-287D-C243-82F5-CDAB47DE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CEB9F-7E7F-464B-90B3-C8729F65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37" y="1690689"/>
            <a:ext cx="4066918" cy="4351338"/>
          </a:xfrm>
        </p:spPr>
        <p:txBody>
          <a:bodyPr/>
          <a:lstStyle/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                    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pPr marL="0" indent="0">
              <a:buNone/>
            </a:pPr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pPr marL="0" indent="0">
              <a:buNone/>
            </a:pPr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pPr marL="0" indent="0">
              <a:buNone/>
            </a:pPr>
            <a:br>
              <a:rPr lang="en" sz="1600" dirty="0"/>
            </a:br>
            <a:endParaRPr lang="en" sz="16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72CC7-1511-464B-891A-3723819C95F3}"/>
              </a:ext>
            </a:extLst>
          </p:cNvPr>
          <p:cNvSpPr txBox="1"/>
          <p:nvPr/>
        </p:nvSpPr>
        <p:spPr>
          <a:xfrm>
            <a:off x="4548831" y="1690689"/>
            <a:ext cx="444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/>
              <a:t>foo =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var_three</a:t>
            </a:r>
            <a:r>
              <a:rPr lang="en" sz="1600" dirty="0"/>
              <a:t>, </a:t>
            </a:r>
            <a:r>
              <a:rPr lang="en" sz="1600" dirty="0" err="1"/>
              <a:t>var_four</a:t>
            </a:r>
            <a:r>
              <a:rPr lang="en" sz="1600" dirty="0"/>
              <a:t>)</a:t>
            </a:r>
          </a:p>
          <a:p>
            <a:endParaRPr lang="en" sz="1600" dirty="0"/>
          </a:p>
          <a:p>
            <a:endParaRPr lang="en" sz="1600" dirty="0"/>
          </a:p>
          <a:p>
            <a:r>
              <a:rPr lang="en" sz="1600" dirty="0"/>
              <a:t>def </a:t>
            </a:r>
            <a:r>
              <a:rPr lang="en" sz="1600" dirty="0" err="1"/>
              <a:t>long_function_name</a:t>
            </a:r>
            <a:r>
              <a:rPr lang="en" sz="1600" dirty="0"/>
              <a:t>(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var_one</a:t>
            </a:r>
            <a:r>
              <a:rPr lang="en" sz="1600" dirty="0"/>
              <a:t>, </a:t>
            </a:r>
            <a:r>
              <a:rPr lang="en" sz="1600" dirty="0" err="1"/>
              <a:t>var_two</a:t>
            </a:r>
            <a:r>
              <a:rPr lang="en" sz="1600" dirty="0"/>
              <a:t>, </a:t>
            </a:r>
            <a:r>
              <a:rPr lang="en" sz="1600" dirty="0" err="1"/>
              <a:t>var_three</a:t>
            </a:r>
            <a:r>
              <a:rPr lang="en" sz="1600" dirty="0"/>
              <a:t>,</a:t>
            </a:r>
          </a:p>
          <a:p>
            <a:r>
              <a:rPr lang="en" sz="1600" dirty="0"/>
              <a:t>    </a:t>
            </a:r>
            <a:r>
              <a:rPr lang="en" sz="1600" dirty="0" err="1"/>
              <a:t>var_four</a:t>
            </a:r>
            <a:r>
              <a:rPr lang="en" sz="1600" dirty="0"/>
              <a:t>):</a:t>
            </a:r>
          </a:p>
          <a:p>
            <a:r>
              <a:rPr lang="en" sz="1600" dirty="0"/>
              <a:t>    print(</a:t>
            </a:r>
            <a:r>
              <a:rPr lang="en" sz="1600" dirty="0" err="1"/>
              <a:t>var_one</a:t>
            </a:r>
            <a:r>
              <a:rPr lang="en" sz="1600" dirty="0"/>
              <a:t>)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35439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1128</TotalTime>
  <Words>1222</Words>
  <Application>Microsoft Macintosh PowerPoint</Application>
  <PresentationFormat>Экран (4:3)</PresentationFormat>
  <Paragraphs>186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Тема Office</vt:lpstr>
      <vt:lpstr>Анализ информационных процессов и технологий</vt:lpstr>
      <vt:lpstr>План</vt:lpstr>
      <vt:lpstr>Давайте решим задачу</vt:lpstr>
      <vt:lpstr>Источники</vt:lpstr>
      <vt:lpstr>Эскимосы и снег</vt:lpstr>
      <vt:lpstr>Python</vt:lpstr>
      <vt:lpstr>Где писать код?</vt:lpstr>
      <vt:lpstr>PEP8</vt:lpstr>
      <vt:lpstr>PEP8. Как правильно?</vt:lpstr>
      <vt:lpstr>PEP8</vt:lpstr>
      <vt:lpstr>PEP8. Как правильно?</vt:lpstr>
      <vt:lpstr>import this</vt:lpstr>
      <vt:lpstr> Метод k ближайших соседей</vt:lpstr>
      <vt:lpstr>Задача</vt:lpstr>
      <vt:lpstr>Модель данных Python</vt:lpstr>
      <vt:lpstr>Переменные</vt:lpstr>
      <vt:lpstr>Задача</vt:lpstr>
      <vt:lpstr>Виды последовательностей</vt:lpstr>
      <vt:lpstr>Представление в памяти</vt:lpstr>
      <vt:lpstr>Последовательности</vt:lpstr>
      <vt:lpstr>Итератор</vt:lpstr>
      <vt:lpstr>Итератор</vt:lpstr>
      <vt:lpstr>Домашнее задание</vt:lpstr>
      <vt:lpstr>Домашнее задание</vt:lpstr>
      <vt:lpstr>ДЗ: Алгоритм ID3</vt:lpstr>
      <vt:lpstr>Отображения</vt:lpstr>
      <vt:lpstr>Ограничение на ключи</vt:lpstr>
      <vt:lpstr>Множества</vt:lpstr>
      <vt:lpstr>Операции на множествах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63</cp:revision>
  <cp:lastPrinted>2019-09-06T18:03:06Z</cp:lastPrinted>
  <dcterms:created xsi:type="dcterms:W3CDTF">2019-09-06T18:00:12Z</dcterms:created>
  <dcterms:modified xsi:type="dcterms:W3CDTF">2020-10-13T13:25:49Z</dcterms:modified>
</cp:coreProperties>
</file>